
<file path=[Content_Types].xml><?xml version="1.0" encoding="utf-8"?>
<Types xmlns="http://schemas.openxmlformats.org/package/2006/content-types">
  <Default Extension="png" ContentType="image/png"/>
  <Default Extension="m4a" ContentType="audio/mp4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49" r:id="rId1"/>
    <p:sldMasterId id="2147484036" r:id="rId2"/>
  </p:sldMasterIdLst>
  <p:sldIdLst>
    <p:sldId id="256" r:id="rId3"/>
    <p:sldId id="257" r:id="rId4"/>
    <p:sldId id="258" r:id="rId5"/>
    <p:sldId id="259" r:id="rId6"/>
    <p:sldId id="260" r:id="rId7"/>
    <p:sldId id="262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025" autoAdjust="0"/>
    <p:restoredTop sz="76214" autoAdjust="0"/>
  </p:normalViewPr>
  <p:slideViewPr>
    <p:cSldViewPr snapToGrid="0">
      <p:cViewPr varScale="1">
        <p:scale>
          <a:sx n="84" d="100"/>
          <a:sy n="84" d="100"/>
        </p:scale>
        <p:origin x="918" y="8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theme" Target="theme/theme1.xml"/><Relationship Id="rId5" Type="http://schemas.openxmlformats.org/officeDocument/2006/relationships/slide" Target="slides/slide3.xml"/><Relationship Id="rId10" Type="http://schemas.openxmlformats.org/officeDocument/2006/relationships/viewProps" Target="viewProps.xml"/><Relationship Id="rId4" Type="http://schemas.openxmlformats.org/officeDocument/2006/relationships/slide" Target="slides/slide2.xml"/><Relationship Id="rId9" Type="http://schemas.openxmlformats.org/officeDocument/2006/relationships/presProps" Target="presProps.xml"/></Relationships>
</file>

<file path=ppt/media/image1.jpg>
</file>

<file path=ppt/media/image2.png>
</file>

<file path=ppt/media/media1.m4a>
</file>

<file path=ppt/media/media2.m4a>
</file>

<file path=ppt/media/media3.m4a>
</file>

<file path=ppt/media/media4.m4a>
</file>

<file path=ppt/media/media5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4530"/>
            <a:ext cx="9144000" cy="2387600"/>
          </a:xfrm>
        </p:spPr>
        <p:txBody>
          <a:bodyPr anchor="b">
            <a:normAutofit/>
          </a:bodyPr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>
            <a:normAutofit/>
          </a:bodyPr>
          <a:lstStyle>
            <a:lvl1pPr marL="0" indent="0" algn="ctr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8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632088-7E42-4B13-8645-6CA4616862AF}" type="datetimeFigureOut">
              <a:rPr lang="en-US" smtClean="0"/>
              <a:t>3/1/2016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085F67-7A3A-48A3-A014-BEB3CB3D3F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414639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632088-7E42-4B13-8645-6CA4616862AF}" type="datetimeFigureOut">
              <a:rPr lang="en-US" smtClean="0"/>
              <a:t>3/1/2016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085F67-7A3A-48A3-A014-BEB3CB3D3F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62830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0362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0362"/>
            <a:ext cx="7734300" cy="5811837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632088-7E42-4B13-8645-6CA4616862AF}" type="datetimeFigureOut">
              <a:rPr lang="en-US" smtClean="0"/>
              <a:t>3/1/2016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085F67-7A3A-48A3-A014-BEB3CB3D3F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462043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93105" y="802298"/>
            <a:ext cx="8561747" cy="2541431"/>
          </a:xfrm>
        </p:spPr>
        <p:txBody>
          <a:bodyPr bIns="0" anchor="b">
            <a:normAutofit/>
          </a:bodyPr>
          <a:lstStyle>
            <a:lvl1pPr algn="l">
              <a:defRPr sz="6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493106" y="3531204"/>
            <a:ext cx="8561746" cy="977621"/>
          </a:xfrm>
        </p:spPr>
        <p:txBody>
          <a:bodyPr tIns="91440" bIns="91440">
            <a:normAutofit/>
          </a:bodyPr>
          <a:lstStyle>
            <a:lvl1pPr marL="0" indent="0" algn="l">
              <a:buNone/>
              <a:defRPr sz="1800" b="0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632088-7E42-4B13-8645-6CA4616862AF}" type="datetimeFigureOut">
              <a:rPr lang="en-US" smtClean="0"/>
              <a:t>3/1/2016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493105" y="329307"/>
            <a:ext cx="4897310" cy="309201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437664" y="798973"/>
            <a:ext cx="811019" cy="503578"/>
          </a:xfrm>
        </p:spPr>
        <p:txBody>
          <a:bodyPr/>
          <a:lstStyle/>
          <a:p>
            <a:fld id="{A2085F67-7A3A-48A3-A014-BEB3CB3D3F52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/>
          <p:cNvCxnSpPr/>
          <p:nvPr/>
        </p:nvCxnSpPr>
        <p:spPr>
          <a:xfrm>
            <a:off x="2334637" y="798973"/>
            <a:ext cx="0" cy="2544756"/>
          </a:xfrm>
          <a:prstGeom prst="line">
            <a:avLst/>
          </a:prstGeom>
          <a:ln w="38100" cmpd="sng">
            <a:solidFill>
              <a:schemeClr val="accent1"/>
            </a:solidFill>
            <a:prstDash val="solid"/>
            <a:tailEnd type="non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8911241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632088-7E42-4B13-8645-6CA4616862AF}" type="datetimeFigureOut">
              <a:rPr lang="en-US" smtClean="0"/>
              <a:t>3/1/2016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085F67-7A3A-48A3-A014-BEB3CB3D3F52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/>
          <p:cNvCxnSpPr/>
          <p:nvPr/>
        </p:nvCxnSpPr>
        <p:spPr>
          <a:xfrm>
            <a:off x="1371687" y="798973"/>
            <a:ext cx="0" cy="1067168"/>
          </a:xfrm>
          <a:prstGeom prst="line">
            <a:avLst/>
          </a:prstGeom>
          <a:ln w="38100" cmpd="sng">
            <a:solidFill>
              <a:schemeClr val="accent1"/>
            </a:solidFill>
            <a:prstDash val="solid"/>
            <a:tailEnd type="non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0376030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34813" y="1756130"/>
            <a:ext cx="8562580" cy="1887950"/>
          </a:xfrm>
        </p:spPr>
        <p:txBody>
          <a:bodyPr anchor="b">
            <a:normAutofit/>
          </a:bodyPr>
          <a:lstStyle>
            <a:lvl1pPr algn="l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34695" y="3806195"/>
            <a:ext cx="8549990" cy="1012929"/>
          </a:xfrm>
        </p:spPr>
        <p:txBody>
          <a:bodyPr tIns="91440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632088-7E42-4B13-8645-6CA4616862AF}" type="datetimeFigureOut">
              <a:rPr lang="en-US" smtClean="0"/>
              <a:t>3/1/2016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085F67-7A3A-48A3-A014-BEB3CB3D3F52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/>
          <p:cNvCxnSpPr/>
          <p:nvPr/>
        </p:nvCxnSpPr>
        <p:spPr>
          <a:xfrm>
            <a:off x="1371687" y="798973"/>
            <a:ext cx="0" cy="2845107"/>
          </a:xfrm>
          <a:prstGeom prst="line">
            <a:avLst/>
          </a:prstGeom>
          <a:ln w="38100" cmpd="sng">
            <a:solidFill>
              <a:schemeClr val="accent1"/>
            </a:solidFill>
            <a:prstDash val="solid"/>
            <a:tailEnd type="non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448937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34695" y="804889"/>
            <a:ext cx="9520157" cy="105930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34695" y="2010878"/>
            <a:ext cx="4608576" cy="343814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54793" y="2017343"/>
            <a:ext cx="4604130" cy="344152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632088-7E42-4B13-8645-6CA4616862AF}" type="datetimeFigureOut">
              <a:rPr lang="en-US" smtClean="0"/>
              <a:t>3/1/2016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085F67-7A3A-48A3-A014-BEB3CB3D3F52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371687" y="798973"/>
            <a:ext cx="0" cy="1067168"/>
          </a:xfrm>
          <a:prstGeom prst="line">
            <a:avLst/>
          </a:prstGeom>
          <a:ln w="38100" cmpd="sng">
            <a:solidFill>
              <a:schemeClr val="accent1"/>
            </a:solidFill>
            <a:prstDash val="solid"/>
            <a:tailEnd type="non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28198081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34695" y="804163"/>
            <a:ext cx="9520157" cy="105631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34695" y="2019549"/>
            <a:ext cx="4608576" cy="801943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34695" y="2824269"/>
            <a:ext cx="4608576" cy="2644457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54791" y="2023003"/>
            <a:ext cx="4608576" cy="802237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54792" y="2821491"/>
            <a:ext cx="4608576" cy="263737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632088-7E42-4B13-8645-6CA4616862AF}" type="datetimeFigureOut">
              <a:rPr lang="en-US" smtClean="0"/>
              <a:t>3/1/2016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085F67-7A3A-48A3-A014-BEB3CB3D3F52}" type="slidenum">
              <a:rPr lang="en-US" smtClean="0"/>
              <a:t>‹#›</a:t>
            </a:fld>
            <a:endParaRPr lang="en-US"/>
          </a:p>
        </p:txBody>
      </p:sp>
      <p:cxnSp>
        <p:nvCxnSpPr>
          <p:cNvPr id="11" name="Straight Connector 10"/>
          <p:cNvCxnSpPr/>
          <p:nvPr/>
        </p:nvCxnSpPr>
        <p:spPr>
          <a:xfrm>
            <a:off x="1371687" y="798973"/>
            <a:ext cx="0" cy="1067168"/>
          </a:xfrm>
          <a:prstGeom prst="line">
            <a:avLst/>
          </a:prstGeom>
          <a:ln w="38100" cmpd="sng">
            <a:solidFill>
              <a:schemeClr val="accent1"/>
            </a:solidFill>
            <a:prstDash val="solid"/>
            <a:tailEnd type="non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54624428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632088-7E42-4B13-8645-6CA4616862AF}" type="datetimeFigureOut">
              <a:rPr lang="en-US" smtClean="0"/>
              <a:t>3/1/2016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085F67-7A3A-48A3-A014-BEB3CB3D3F52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/>
          <p:cNvCxnSpPr/>
          <p:nvPr/>
        </p:nvCxnSpPr>
        <p:spPr>
          <a:xfrm>
            <a:off x="1371687" y="798973"/>
            <a:ext cx="0" cy="1067168"/>
          </a:xfrm>
          <a:prstGeom prst="line">
            <a:avLst/>
          </a:prstGeom>
          <a:ln w="38100" cmpd="sng">
            <a:solidFill>
              <a:schemeClr val="accent1"/>
            </a:solidFill>
            <a:prstDash val="solid"/>
            <a:tailEnd type="non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3365130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632088-7E42-4B13-8645-6CA4616862AF}" type="datetimeFigureOut">
              <a:rPr lang="en-US" smtClean="0"/>
              <a:t>3/1/2016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085F67-7A3A-48A3-A014-BEB3CB3D3F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31350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34642" y="798973"/>
            <a:ext cx="3183128" cy="2247117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43714" y="798974"/>
            <a:ext cx="6012470" cy="4658826"/>
          </a:xfrm>
        </p:spPr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534695" y="3205491"/>
            <a:ext cx="3184989" cy="2248181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632088-7E42-4B13-8645-6CA4616862AF}" type="datetimeFigureOut">
              <a:rPr lang="en-US" smtClean="0"/>
              <a:t>3/1/2016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085F67-7A3A-48A3-A014-BEB3CB3D3F52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371687" y="798973"/>
            <a:ext cx="0" cy="2247117"/>
          </a:xfrm>
          <a:prstGeom prst="line">
            <a:avLst/>
          </a:prstGeom>
          <a:ln w="38100" cmpd="sng">
            <a:solidFill>
              <a:schemeClr val="accent1"/>
            </a:solidFill>
            <a:prstDash val="solid"/>
            <a:tailEnd type="non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8611149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632088-7E42-4B13-8645-6CA4616862AF}" type="datetimeFigureOut">
              <a:rPr lang="en-US" smtClean="0"/>
              <a:t>3/1/2016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085F67-7A3A-48A3-A014-BEB3CB3D3F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783489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7477387" y="482170"/>
            <a:ext cx="4074533" cy="5149101"/>
            <a:chOff x="7477387" y="482170"/>
            <a:chExt cx="4074533" cy="5149101"/>
          </a:xfrm>
        </p:grpSpPr>
        <p:sp>
          <p:nvSpPr>
            <p:cNvPr id="18" name="Rectangle 17"/>
            <p:cNvSpPr/>
            <p:nvPr/>
          </p:nvSpPr>
          <p:spPr>
            <a:xfrm>
              <a:off x="7477387" y="482170"/>
              <a:ext cx="4074533" cy="5149101"/>
            </a:xfrm>
            <a:prstGeom prst="rect">
              <a:avLst/>
            </a:prstGeom>
            <a:gradFill>
              <a:gsLst>
                <a:gs pos="0">
                  <a:schemeClr val="bg2">
                    <a:lumMod val="10000"/>
                  </a:schemeClr>
                </a:gs>
                <a:gs pos="100000">
                  <a:schemeClr val="bg2">
                    <a:lumMod val="10000"/>
                  </a:schemeClr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 prstMaterial="matte">
              <a:bevelT w="133350" h="50800" prst="divo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18"/>
            <p:cNvSpPr/>
            <p:nvPr/>
          </p:nvSpPr>
          <p:spPr>
            <a:xfrm>
              <a:off x="7790446" y="812506"/>
              <a:ext cx="3450289" cy="4466452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35694" y="1129513"/>
            <a:ext cx="5447840" cy="1830584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124389" y="1122542"/>
            <a:ext cx="2791171" cy="3866327"/>
          </a:xfrm>
          <a:solidFill>
            <a:schemeClr val="bg1">
              <a:lumMod val="8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534695" y="3145992"/>
            <a:ext cx="5440037" cy="2003742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534695" y="5469856"/>
            <a:ext cx="5440038" cy="320123"/>
          </a:xfrm>
        </p:spPr>
        <p:txBody>
          <a:bodyPr/>
          <a:lstStyle>
            <a:lvl1pPr algn="l">
              <a:defRPr/>
            </a:lvl1pPr>
          </a:lstStyle>
          <a:p>
            <a:fld id="{FF632088-7E42-4B13-8645-6CA4616862AF}" type="datetimeFigureOut">
              <a:rPr lang="en-US" smtClean="0"/>
              <a:t>3/1/2016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534910" y="318640"/>
            <a:ext cx="5453475" cy="320931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085F67-7A3A-48A3-A014-BEB3CB3D3F52}" type="slidenum">
              <a:rPr lang="en-US" smtClean="0"/>
              <a:t>‹#›</a:t>
            </a:fld>
            <a:endParaRPr lang="en-US"/>
          </a:p>
        </p:txBody>
      </p:sp>
      <p:cxnSp>
        <p:nvCxnSpPr>
          <p:cNvPr id="14" name="Straight Connector 13"/>
          <p:cNvCxnSpPr/>
          <p:nvPr/>
        </p:nvCxnSpPr>
        <p:spPr>
          <a:xfrm>
            <a:off x="1371687" y="798973"/>
            <a:ext cx="0" cy="2161124"/>
          </a:xfrm>
          <a:prstGeom prst="line">
            <a:avLst/>
          </a:prstGeom>
          <a:ln w="38100" cmpd="sng">
            <a:solidFill>
              <a:schemeClr val="accent1"/>
            </a:solidFill>
            <a:prstDash val="solid"/>
            <a:tailEnd type="non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05296393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632088-7E42-4B13-8645-6CA4616862AF}" type="datetimeFigureOut">
              <a:rPr lang="en-US" smtClean="0"/>
              <a:t>3/1/2016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085F67-7A3A-48A3-A014-BEB3CB3D3F52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/>
          <p:cNvCxnSpPr/>
          <p:nvPr/>
        </p:nvCxnSpPr>
        <p:spPr>
          <a:xfrm>
            <a:off x="1371687" y="798973"/>
            <a:ext cx="0" cy="1067168"/>
          </a:xfrm>
          <a:prstGeom prst="line">
            <a:avLst/>
          </a:prstGeom>
          <a:ln w="38100" cmpd="sng">
            <a:solidFill>
              <a:schemeClr val="accent1"/>
            </a:solidFill>
            <a:prstDash val="solid"/>
            <a:tailEnd type="non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79918966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39111" y="883863"/>
            <a:ext cx="1615742" cy="457499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534694" y="883863"/>
            <a:ext cx="7738807" cy="4574999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632088-7E42-4B13-8645-6CA4616862AF}" type="datetimeFigureOut">
              <a:rPr lang="en-US" smtClean="0"/>
              <a:t>3/1/2016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085F67-7A3A-48A3-A014-BEB3CB3D3F52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/>
          <p:cNvCxnSpPr/>
          <p:nvPr/>
        </p:nvCxnSpPr>
        <p:spPr>
          <a:xfrm flipH="1">
            <a:off x="9439111" y="719272"/>
            <a:ext cx="1615742" cy="0"/>
          </a:xfrm>
          <a:prstGeom prst="line">
            <a:avLst/>
          </a:prstGeom>
          <a:ln w="38100" cmpd="sng">
            <a:solidFill>
              <a:schemeClr val="accent1"/>
            </a:solidFill>
            <a:prstDash val="solid"/>
            <a:tailEnd type="non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716218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12423"/>
            <a:ext cx="10515600" cy="2851208"/>
          </a:xfrm>
        </p:spPr>
        <p:txBody>
          <a:bodyPr anchor="b">
            <a:normAutofit/>
          </a:bodyPr>
          <a:lstStyle>
            <a:lvl1pPr>
              <a:defRPr sz="60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52633"/>
            <a:ext cx="10515600" cy="1500187"/>
          </a:xfrm>
        </p:spPr>
        <p:txBody>
          <a:bodyPr anchor="t">
            <a:normAutofit/>
          </a:bodyPr>
          <a:lstStyle>
            <a:lvl1pPr marL="0" indent="0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632088-7E42-4B13-8645-6CA4616862AF}" type="datetimeFigureOut">
              <a:rPr lang="en-US" smtClean="0"/>
              <a:t>3/1/2016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085F67-7A3A-48A3-A014-BEB3CB3D3F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47708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45127" y="1828800"/>
            <a:ext cx="5181600" cy="4351337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8800"/>
            <a:ext cx="5181600" cy="4351337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632088-7E42-4B13-8645-6CA4616862AF}" type="datetimeFigureOut">
              <a:rPr lang="en-US" smtClean="0"/>
              <a:t>3/1/2016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085F67-7A3A-48A3-A014-BEB3CB3D3F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2119774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45127" y="1681850"/>
            <a:ext cx="5156200" cy="825699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45127" y="2507550"/>
            <a:ext cx="5156200" cy="3680525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851"/>
            <a:ext cx="5181601" cy="825698"/>
          </a:xfrm>
        </p:spPr>
        <p:txBody>
          <a:bodyPr anchor="b"/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7550"/>
            <a:ext cx="5181601" cy="3680525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632088-7E42-4B13-8645-6CA4616862AF}" type="datetimeFigureOut">
              <a:rPr lang="en-US" smtClean="0"/>
              <a:t>3/1/2016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085F67-7A3A-48A3-A014-BEB3CB3D3F52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3130546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632088-7E42-4B13-8645-6CA4616862AF}" type="datetimeFigureOut">
              <a:rPr lang="en-US" smtClean="0"/>
              <a:t>3/1/2016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085F67-7A3A-48A3-A014-BEB3CB3D3F52}" type="slidenum">
              <a:rPr lang="en-US" smtClean="0"/>
              <a:t>‹#›</a:t>
            </a:fld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1088077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632088-7E42-4B13-8645-6CA4616862AF}" type="datetimeFigureOut">
              <a:rPr lang="en-US" smtClean="0"/>
              <a:t>3/1/2016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085F67-7A3A-48A3-A014-BEB3CB3D3F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962797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8" y="457200"/>
            <a:ext cx="3931920" cy="1600197"/>
          </a:xfr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1600" y="990600"/>
            <a:ext cx="6172200" cy="48768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1248" y="2057399"/>
            <a:ext cx="3931920" cy="3810001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632088-7E42-4B13-8645-6CA4616862AF}" type="datetimeFigureOut">
              <a:rPr lang="en-US" smtClean="0"/>
              <a:t>3/1/2016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085F67-7A3A-48A3-A014-BEB3CB3D3F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2798584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8" y="457200"/>
            <a:ext cx="3931920" cy="1600200"/>
          </a:xfr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1600" y="990600"/>
            <a:ext cx="6172200" cy="4876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1248" y="2057400"/>
            <a:ext cx="3931920" cy="3810000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632088-7E42-4B13-8645-6CA4616862AF}" type="datetimeFigureOut">
              <a:rPr lang="en-US" smtClean="0"/>
              <a:t>3/1/2016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085F67-7A3A-48A3-A014-BEB3CB3D3F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24667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45127" y="365760"/>
            <a:ext cx="10515600" cy="13255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45127" y="1828800"/>
            <a:ext cx="10515600" cy="43513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FF632088-7E42-4B13-8645-6CA4616862AF}" type="datetimeFigureOut">
              <a:rPr lang="en-US" smtClean="0"/>
              <a:t>3/1/2016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7527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2085F67-7A3A-48A3-A014-BEB3CB3D3F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4012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0" r:id="rId1"/>
    <p:sldLayoutId id="2147483751" r:id="rId2"/>
    <p:sldLayoutId id="2147483752" r:id="rId3"/>
    <p:sldLayoutId id="2147483753" r:id="rId4"/>
    <p:sldLayoutId id="2147483754" r:id="rId5"/>
    <p:sldLayoutId id="2147483755" r:id="rId6"/>
    <p:sldLayoutId id="2147483756" r:id="rId7"/>
    <p:sldLayoutId id="2147483757" r:id="rId8"/>
    <p:sldLayoutId id="2147483758" r:id="rId9"/>
    <p:sldLayoutId id="2147483759" r:id="rId10"/>
    <p:sldLayoutId id="2147483760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Wingdings 2" pitchFamily="18" charset="2"/>
        <a:buChar char="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 2" pitchFamily="18" charset="2"/>
        <a:buChar char="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 2" pitchFamily="18" charset="2"/>
        <a:buChar char="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2015732"/>
            <a:ext cx="12192000" cy="4118829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13"/>
          <a:srcRect t="2769" b="-2769"/>
          <a:stretch/>
        </p:blipFill>
        <p:spPr>
          <a:xfrm>
            <a:off x="0" y="6135624"/>
            <a:ext cx="12192000" cy="7429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534696" y="804519"/>
            <a:ext cx="9520158" cy="104923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34696" y="2015732"/>
            <a:ext cx="9520158" cy="34506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4138" y="330370"/>
            <a:ext cx="3500715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F632088-7E42-4B13-8645-6CA4616862AF}" type="datetimeFigureOut">
              <a:rPr lang="en-US" smtClean="0"/>
              <a:t>3/1/2016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534695" y="329307"/>
            <a:ext cx="5855719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0060" y="798973"/>
            <a:ext cx="811019" cy="50357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2800">
                <a:solidFill>
                  <a:schemeClr val="accent1"/>
                </a:solidFill>
              </a:defRPr>
            </a:lvl1pPr>
          </a:lstStyle>
          <a:p>
            <a:fld id="{A2085F67-7A3A-48A3-A014-BEB3CB3D3F52}" type="slidenum">
              <a:rPr lang="en-US" smtClean="0"/>
              <a:t>‹#›</a:t>
            </a:fld>
            <a:endParaRPr lang="en-US"/>
          </a:p>
        </p:txBody>
      </p:sp>
      <p:cxnSp>
        <p:nvCxnSpPr>
          <p:cNvPr id="12" name="Straight Connector 11"/>
          <p:cNvCxnSpPr/>
          <p:nvPr/>
        </p:nvCxnSpPr>
        <p:spPr>
          <a:xfrm>
            <a:off x="0" y="6141705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237130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37" r:id="rId1"/>
    <p:sldLayoutId id="2147484038" r:id="rId2"/>
    <p:sldLayoutId id="2147484039" r:id="rId3"/>
    <p:sldLayoutId id="2147484040" r:id="rId4"/>
    <p:sldLayoutId id="2147484041" r:id="rId5"/>
    <p:sldLayoutId id="2147484042" r:id="rId6"/>
    <p:sldLayoutId id="2147484043" r:id="rId7"/>
    <p:sldLayoutId id="2147484044" r:id="rId8"/>
    <p:sldLayoutId id="2147484045" r:id="rId9"/>
    <p:sldLayoutId id="2147484046" r:id="rId10"/>
    <p:sldLayoutId id="2147484047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0" i="0" kern="1200" cap="none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20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8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4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hyperlink" Target="http://www.chiamass.gov/assets/docs/p/apcd/submission-guides/version-5.0/v5-apcd-pharmacy-claim-file-submission-guide-FINAL.pdf" TargetMode="External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/>
              <a:t>Pharmacy Claims Data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/>
              <a:t>Spyridon Ganas</a:t>
            </a:r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2961620" y="614172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92957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398"/>
    </mc:Choice>
    <mc:Fallback xmlns="">
      <p:transition spd="slow" advTm="739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Pharmacy Claims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This table included all prescription drugs that the insurance company paid for.</a:t>
            </a:r>
          </a:p>
          <a:p>
            <a:pPr lvl="1"/>
            <a:r>
              <a:rPr lang="en-US" dirty="0"/>
              <a:t>Prescriptions that were prescribed but not dispensed are not in the data</a:t>
            </a:r>
          </a:p>
          <a:p>
            <a:pPr lvl="1"/>
            <a:r>
              <a:rPr lang="en-US" dirty="0"/>
              <a:t>Low-Cost prescriptions may be missing if the member paid for them out of pocket (i.e. without an insurance claim being filed)</a:t>
            </a:r>
          </a:p>
          <a:p>
            <a:pPr lvl="1"/>
            <a:r>
              <a:rPr lang="en-US" dirty="0"/>
              <a:t>Double-counting may occur if a health insurance organization and their third-party pharmacy claims administrator both submit data to the APCD.</a:t>
            </a:r>
          </a:p>
          <a:p>
            <a:pPr lvl="1"/>
            <a:r>
              <a:rPr lang="en-US" dirty="0"/>
              <a:t>Prescription drugs administered in hospital or doctors office may be recorded in a medical claim, rather than a pharmacy claim.</a:t>
            </a:r>
          </a:p>
          <a:p>
            <a:pPr lvl="1"/>
            <a:endParaRPr lang="en-US" dirty="0"/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2893040" y="605028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56274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8151"/>
    </mc:Choice>
    <mc:Fallback xmlns="">
      <p:transition spd="slow" advTm="5815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are Drugs Identified?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pharmacy claim record will typically include:</a:t>
            </a:r>
          </a:p>
          <a:p>
            <a:pPr lvl="1"/>
            <a:r>
              <a:rPr lang="en-US" dirty="0"/>
              <a:t>The drug’s NDC Code and drug name</a:t>
            </a:r>
          </a:p>
          <a:p>
            <a:pPr lvl="1"/>
            <a:r>
              <a:rPr lang="en-US" dirty="0"/>
              <a:t>An indicator field that identifies compounded drugs</a:t>
            </a:r>
          </a:p>
          <a:p>
            <a:pPr lvl="1"/>
            <a:r>
              <a:rPr lang="en-US" dirty="0"/>
              <a:t>The quantity dispensed and the unit of measurement for that quantity. </a:t>
            </a:r>
          </a:p>
          <a:p>
            <a:pPr lvl="1"/>
            <a:r>
              <a:rPr lang="en-US" dirty="0"/>
              <a:t>The “days supply” number.</a:t>
            </a:r>
          </a:p>
          <a:p>
            <a:pPr lvl="1"/>
            <a:r>
              <a:rPr lang="en-US" dirty="0"/>
              <a:t>An indicator to show if it’s a new prescription or a refill.</a:t>
            </a:r>
          </a:p>
          <a:p>
            <a:pPr lvl="1"/>
            <a:r>
              <a:rPr lang="en-US" dirty="0"/>
              <a:t>An indicator showing if the drug is generic, and if generics are available.</a:t>
            </a:r>
          </a:p>
          <a:p>
            <a:pPr lvl="1"/>
            <a:endParaRPr lang="en-US" dirty="0"/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2607290" y="615315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18423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0990"/>
    </mc:Choice>
    <mc:Fallback xmlns="">
      <p:transition spd="slow" advTm="4099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are Prescriptions Identified?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Each prescription will typically include:</a:t>
            </a:r>
          </a:p>
          <a:p>
            <a:pPr lvl="1"/>
            <a:r>
              <a:rPr lang="en-US" dirty="0"/>
              <a:t>The prescribing physician’s name and provider ID number.</a:t>
            </a:r>
          </a:p>
          <a:p>
            <a:pPr lvl="1"/>
            <a:r>
              <a:rPr lang="en-US" dirty="0"/>
              <a:t>The prescribing physicians Drug Enforcement Agency number.</a:t>
            </a:r>
          </a:p>
          <a:p>
            <a:pPr lvl="1"/>
            <a:r>
              <a:rPr lang="en-US" dirty="0"/>
              <a:t>The date the prescription was written</a:t>
            </a:r>
          </a:p>
          <a:p>
            <a:pPr lvl="1"/>
            <a:r>
              <a:rPr lang="en-US" dirty="0"/>
              <a:t>The date the prescription was filled</a:t>
            </a:r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2378690" y="605028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18423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9044"/>
    </mc:Choice>
    <mc:Fallback xmlns="">
      <p:transition spd="slow" advTm="1904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are prescriptions paid for?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Pharmacy Claims data breaks down the price into detailed line items:</a:t>
            </a:r>
          </a:p>
          <a:p>
            <a:pPr lvl="1"/>
            <a:r>
              <a:rPr lang="en-US" dirty="0"/>
              <a:t>Allowed Amount – The total contractual amount the insurance has agreed to pay.</a:t>
            </a:r>
          </a:p>
          <a:p>
            <a:pPr lvl="1"/>
            <a:r>
              <a:rPr lang="en-US" dirty="0"/>
              <a:t>Charged Amount – The amount the pharmacy billed for the prescription.</a:t>
            </a:r>
          </a:p>
          <a:p>
            <a:pPr lvl="1"/>
            <a:r>
              <a:rPr lang="en-US" dirty="0"/>
              <a:t>Paid Amount – The amount actually paid.</a:t>
            </a:r>
          </a:p>
          <a:p>
            <a:pPr lvl="1"/>
            <a:r>
              <a:rPr lang="en-US" dirty="0"/>
              <a:t>Ingredient Cost</a:t>
            </a:r>
          </a:p>
          <a:p>
            <a:pPr lvl="1"/>
            <a:r>
              <a:rPr lang="en-US" dirty="0"/>
              <a:t>Postage Amount</a:t>
            </a:r>
          </a:p>
          <a:p>
            <a:pPr lvl="1"/>
            <a:r>
              <a:rPr lang="en-US" dirty="0"/>
              <a:t>Dispensing Fee</a:t>
            </a:r>
          </a:p>
          <a:p>
            <a:pPr lvl="1"/>
            <a:r>
              <a:rPr lang="en-US" dirty="0"/>
              <a:t>State Sales Tax</a:t>
            </a:r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2687300" y="603885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18423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1754"/>
    </mc:Choice>
    <mc:Fallback xmlns="">
      <p:transition spd="slow" advTm="5175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References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http://www.chiamass.gov/assets/docs/p/apcd/submission-guides/version-5.0/v5-apcd-pharmacy-claim-file-submission-guide-FINAL.pdf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18423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971"/>
    </mc:Choice>
    <mc:Fallback xmlns="">
      <p:transition spd="slow" advTm="2971"/>
    </mc:Fallback>
  </mc:AlternateContent>
</p:sld>
</file>

<file path=ppt/theme/theme1.xml><?xml version="1.0" encoding="utf-8"?>
<a:theme xmlns:a="http://schemas.openxmlformats.org/drawingml/2006/main" name="HDOfficeLightV0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Gallery">
  <a:themeElements>
    <a:clrScheme name="Gallery">
      <a:dk1>
        <a:sysClr val="windowText" lastClr="000000"/>
      </a:dk1>
      <a:lt1>
        <a:sysClr val="window" lastClr="FFFFFF"/>
      </a:lt1>
      <a:dk2>
        <a:srgbClr val="454545"/>
      </a:dk2>
      <a:lt2>
        <a:srgbClr val="EDEBE7"/>
      </a:lt2>
      <a:accent1>
        <a:srgbClr val="5FA534"/>
      </a:accent1>
      <a:accent2>
        <a:srgbClr val="DCAB34"/>
      </a:accent2>
      <a:accent3>
        <a:srgbClr val="D26D23"/>
      </a:accent3>
      <a:accent4>
        <a:srgbClr val="972323"/>
      </a:accent4>
      <a:accent5>
        <a:srgbClr val="236797"/>
      </a:accent5>
      <a:accent6>
        <a:srgbClr val="2FB6C6"/>
      </a:accent6>
      <a:hlink>
        <a:srgbClr val="8FC639"/>
      </a:hlink>
      <a:folHlink>
        <a:srgbClr val="E7C272"/>
      </a:folHlink>
    </a:clrScheme>
    <a:fontScheme name="Gallery">
      <a:majorFont>
        <a:latin typeface="Palatino Linotype" panose="020405020505050303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Palatino Linotype" panose="020405020505050303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Gallery">
      <a:fillStyleLst>
        <a:solidFill>
          <a:schemeClr val="phClr"/>
        </a:solidFill>
        <a:gradFill rotWithShape="1">
          <a:gsLst>
            <a:gs pos="0">
              <a:schemeClr val="phClr">
                <a:tint val="54000"/>
                <a:alpha val="100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8000"/>
                <a:satMod val="130000"/>
                <a:lumMod val="92000"/>
              </a:schemeClr>
            </a:gs>
            <a:gs pos="100000">
              <a:schemeClr val="phClr">
                <a:shade val="78000"/>
                <a:satMod val="130000"/>
                <a:lumMod val="92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0800" dist="50800" dir="5400000" sx="96000" sy="96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080000"/>
            </a:lightRig>
          </a:scene3d>
          <a:sp3d>
            <a:bevelT w="38100" h="12700" prst="softRound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>
                <a:tint val="94000"/>
                <a:satMod val="80000"/>
                <a:lumMod val="106000"/>
              </a:schemeClr>
            </a:gs>
            <a:gs pos="100000">
              <a:schemeClr val="phClr">
                <a:shade val="80000"/>
              </a:schemeClr>
            </a:gs>
          </a:gsLst>
          <a:path path="circle">
            <a:fillToRect l="43000" r="43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allery" id="{BBFCD31E-59A1-489D-B089-A3EAD7CAE12E}" vid="{AC464412-510E-4F2B-8947-A0DDBD02899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TM02900688[[fn=Facet]]</Template>
  <TotalTime>30</TotalTime>
  <Words>278</Words>
  <Application>Microsoft Office PowerPoint</Application>
  <PresentationFormat>Widescreen</PresentationFormat>
  <Paragraphs>33</Paragraphs>
  <Slides>6</Slides>
  <Notes>0</Notes>
  <HiddenSlides>0</HiddenSlides>
  <MMClips>5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6</vt:i4>
      </vt:variant>
    </vt:vector>
  </HeadingPairs>
  <TitlesOfParts>
    <vt:vector size="13" baseType="lpstr">
      <vt:lpstr>Arial</vt:lpstr>
      <vt:lpstr>Calibri</vt:lpstr>
      <vt:lpstr>Calibri Light</vt:lpstr>
      <vt:lpstr>Palatino Linotype</vt:lpstr>
      <vt:lpstr>Wingdings 2</vt:lpstr>
      <vt:lpstr>HDOfficeLightV0</vt:lpstr>
      <vt:lpstr>Gallery</vt:lpstr>
      <vt:lpstr>Pharmacy Claims Data</vt:lpstr>
      <vt:lpstr>Pharmacy Claims</vt:lpstr>
      <vt:lpstr>How are Drugs Identified?</vt:lpstr>
      <vt:lpstr>How are Prescriptions Identified?</vt:lpstr>
      <vt:lpstr>How are prescriptions paid for?</vt:lpstr>
      <vt:lpstr>References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Spyridon Ganas</dc:creator>
  <cp:lastModifiedBy>Spyridon Ganas</cp:lastModifiedBy>
  <cp:revision>10</cp:revision>
  <dcterms:created xsi:type="dcterms:W3CDTF">2016-02-20T19:00:40Z</dcterms:created>
  <dcterms:modified xsi:type="dcterms:W3CDTF">2016-03-02T02:37:18Z</dcterms:modified>
</cp:coreProperties>
</file>

<file path=docProps/thumbnail.jpeg>
</file>